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Titillium Web SemiBold"/>
      <p:regular r:id="rId26"/>
      <p:bold r:id="rId27"/>
      <p:italic r:id="rId28"/>
      <p:boldItalic r:id="rId29"/>
    </p:embeddedFont>
    <p:embeddedFont>
      <p:font typeface="Titillium Web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itilliumWebSemiBold-regular.fntdata"/><Relationship Id="rId25" Type="http://schemas.openxmlformats.org/officeDocument/2006/relationships/slide" Target="slides/slide21.xml"/><Relationship Id="rId28" Type="http://schemas.openxmlformats.org/officeDocument/2006/relationships/font" Target="fonts/TitilliumWebSemiBold-italic.fntdata"/><Relationship Id="rId27" Type="http://schemas.openxmlformats.org/officeDocument/2006/relationships/font" Target="fonts/TitilliumWeb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-bold.fntdata"/><Relationship Id="rId30" Type="http://schemas.openxmlformats.org/officeDocument/2006/relationships/font" Target="fonts/TitilliumWeb-regular.fntdata"/><Relationship Id="rId11" Type="http://schemas.openxmlformats.org/officeDocument/2006/relationships/slide" Target="slides/slide7.xml"/><Relationship Id="rId33" Type="http://schemas.openxmlformats.org/officeDocument/2006/relationships/font" Target="fonts/TitilliumWeb-boldItalic.fntdata"/><Relationship Id="rId10" Type="http://schemas.openxmlformats.org/officeDocument/2006/relationships/slide" Target="slides/slide6.xml"/><Relationship Id="rId32" Type="http://schemas.openxmlformats.org/officeDocument/2006/relationships/font" Target="fonts/TitilliumWeb-italic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2f05a97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2f05a97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6c821ee1f_1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6c821ee1f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6c821ee1f_1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6c821ee1f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6c821ee1f_1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6c821ee1f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6c821ee1f_1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6c821ee1f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6cd95e73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6cd95e7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6c821ee1f_1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6c821ee1f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6c821ee1f_1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6c821ee1f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6c821ee1f_1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6c821ee1f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6c821ee1f_1_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6c821ee1f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6c821ee1f_1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6c821ee1f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6c821ee1f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6c821ee1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6cd95e73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6cd95e7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6c821ee1f_1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6c821ee1f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6c821ee1f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6c821ee1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6c821ee1f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6c821ee1f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6c821ee1f_1_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6c821ee1f_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6c821ee1f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6c821ee1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6c821ee1f_1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6c821ee1f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6c821ee1f_1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6c821ee1f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6c821ee1f_1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6c821ee1f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1"/>
          <p:cNvGrpSpPr/>
          <p:nvPr/>
        </p:nvGrpSpPr>
        <p:grpSpPr>
          <a:xfrm>
            <a:off x="5554350" y="847749"/>
            <a:ext cx="1083300" cy="1083300"/>
            <a:chOff x="5544362" y="1609749"/>
            <a:chExt cx="1083300" cy="1083300"/>
          </a:xfrm>
        </p:grpSpPr>
        <p:sp>
          <p:nvSpPr>
            <p:cNvPr id="83" name="Google Shape;83;p11"/>
            <p:cNvSpPr/>
            <p:nvPr/>
          </p:nvSpPr>
          <p:spPr>
            <a:xfrm>
              <a:off x="5544362" y="1609749"/>
              <a:ext cx="1083300" cy="1083300"/>
            </a:xfrm>
            <a:prstGeom prst="ellipse">
              <a:avLst/>
            </a:prstGeom>
            <a:solidFill>
              <a:srgbClr val="79C5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" name="Google Shape;8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4362" y="1609749"/>
              <a:ext cx="1083300" cy="108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168350" y="2274900"/>
            <a:ext cx="9855300" cy="36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TITLE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10800000">
            <a:off x="2107650" y="1021500"/>
            <a:ext cx="7976700" cy="4815000"/>
          </a:xfrm>
          <a:prstGeom prst="rect">
            <a:avLst/>
          </a:prstGeom>
          <a:gradFill>
            <a:gsLst>
              <a:gs pos="0">
                <a:srgbClr val="59D2DB"/>
              </a:gs>
              <a:gs pos="100000">
                <a:srgbClr val="0079C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5462550" y="1948200"/>
            <a:ext cx="1266900" cy="12669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825000" y="268075"/>
            <a:ext cx="10542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588650" y="1414212"/>
            <a:ext cx="110430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756825" y="1994428"/>
            <a:ext cx="107346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4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4"/>
          <p:cNvSpPr/>
          <p:nvPr/>
        </p:nvSpPr>
        <p:spPr>
          <a:xfrm>
            <a:off x="11294530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1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5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5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ctrTitle"/>
          </p:nvPr>
        </p:nvSpPr>
        <p:spPr>
          <a:xfrm>
            <a:off x="844050" y="268075"/>
            <a:ext cx="10503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6292300" y="1419924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body"/>
          </p:nvPr>
        </p:nvSpPr>
        <p:spPr>
          <a:xfrm>
            <a:off x="6373107" y="2000142"/>
            <a:ext cx="5157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5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TITLE_1_2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36;p6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6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p6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2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7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7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588650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642052" y="1994422"/>
            <a:ext cx="3408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3" type="subTitle"/>
          </p:nvPr>
        </p:nvSpPr>
        <p:spPr>
          <a:xfrm>
            <a:off x="4320822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4374224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5" type="subTitle"/>
          </p:nvPr>
        </p:nvSpPr>
        <p:spPr>
          <a:xfrm>
            <a:off x="8052995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6" type="body"/>
          </p:nvPr>
        </p:nvSpPr>
        <p:spPr>
          <a:xfrm>
            <a:off x="8106396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7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TITLE_1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844050" y="268075"/>
            <a:ext cx="10503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8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8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6248475" y="1423750"/>
            <a:ext cx="53253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6329575" y="1994322"/>
            <a:ext cx="5176500" cy="3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8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Rows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588650" y="1423750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588650" y="3829375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" name="Google Shape;70;p9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10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77;p10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0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756825" y="1956275"/>
            <a:ext cx="107346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securityheaders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hyperlink" Target="http://www.flaticon.com/authors/freepik" TargetMode="External"/><Relationship Id="rId11" Type="http://schemas.openxmlformats.org/officeDocument/2006/relationships/hyperlink" Target="https://headspring.com/author/garabed-yeriazarian/" TargetMode="External"/><Relationship Id="rId10" Type="http://schemas.openxmlformats.org/officeDocument/2006/relationships/image" Target="../media/image17.png"/><Relationship Id="rId12" Type="http://schemas.openxmlformats.org/officeDocument/2006/relationships/hyperlink" Target="https://garoyeri.dev" TargetMode="External"/><Relationship Id="rId9" Type="http://schemas.openxmlformats.org/officeDocument/2006/relationships/image" Target="../media/image16.png"/><Relationship Id="rId5" Type="http://schemas.openxmlformats.org/officeDocument/2006/relationships/hyperlink" Target="http://www.flaticon.com" TargetMode="External"/><Relationship Id="rId6" Type="http://schemas.openxmlformats.org/officeDocument/2006/relationships/hyperlink" Target="http://www.flaticon.com/authors/dave-gandy" TargetMode="External"/><Relationship Id="rId7" Type="http://schemas.openxmlformats.org/officeDocument/2006/relationships/hyperlink" Target="http://www.flaticon.com" TargetMode="External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aws.amazon.com/serverless-application-model/latest/developerguide/serverless-sam-cli-using-debugging.html" TargetMode="External"/><Relationship Id="rId4" Type="http://schemas.openxmlformats.org/officeDocument/2006/relationships/hyperlink" Target="https://github.com/localstack/localstack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3" Type="http://schemas.openxmlformats.org/officeDocument/2006/relationships/hyperlink" Target="https://garoyeri.dev" TargetMode="External"/><Relationship Id="rId12" Type="http://schemas.openxmlformats.org/officeDocument/2006/relationships/hyperlink" Target="https://headspring.com/author/garabed-yeriazarian/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garoyeri/laugh-and-groan" TargetMode="External"/><Relationship Id="rId4" Type="http://schemas.openxmlformats.org/officeDocument/2006/relationships/hyperlink" Target="https://garoyeri.dev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26.jpg"/><Relationship Id="rId5" Type="http://schemas.openxmlformats.org/officeDocument/2006/relationships/hyperlink" Target="http://www.flaticon.com/authors/freepik" TargetMode="External"/><Relationship Id="rId6" Type="http://schemas.openxmlformats.org/officeDocument/2006/relationships/hyperlink" Target="http://www.flaticon.com" TargetMode="External"/><Relationship Id="rId7" Type="http://schemas.openxmlformats.org/officeDocument/2006/relationships/hyperlink" Target="http://www.flaticon.com/authors/dave-gandy" TargetMode="External"/><Relationship Id="rId8" Type="http://schemas.openxmlformats.org/officeDocument/2006/relationships/hyperlink" Target="http://www.flaticon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hyperlink" Target="https://firecracker-microvm.github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p.diagrams.net/?page-id=ZujjBJlXwFa-hMaTJd57&amp;scale=auto#G1ZK4bcTfLcZSnX2MY04JpEMlLl0b8jShJ" TargetMode="External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1172400" y="1644100"/>
            <a:ext cx="9847200" cy="29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Anatomy of a .NET Core Serverless Application on AWS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Garo Yeriazarian, Software Whisperer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</a:t>
            </a:r>
            <a:r>
              <a:rPr b="1" lang="en-US"/>
              <a:t>Lambda in C#</a:t>
            </a:r>
            <a:endParaRPr b="1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49" y="1169280"/>
            <a:ext cx="4146225" cy="497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4867575" y="1169275"/>
            <a:ext cx="66882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STRONGLY TYPED REQUESTS / RESPONSES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the NuGet packages (left) to easily handle AWS protocol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Libraries have similar patterns (they are generated from the protocol specification)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INCLUDE ONLY AS MUCH AS YOU NEED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Libraries are modular, keep your code size small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LAMBDA ENTRY POINT IS JUST A METHOD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 Lambda can be any method on any class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 runtime will create the class (cold start)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One call happens at a time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Initialization is saved between runs (warm start)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using </a:t>
            </a:r>
            <a:r>
              <a:rPr b="1" lang="en-US"/>
              <a:t>Auth0</a:t>
            </a:r>
            <a:r>
              <a:rPr lang="en-US"/>
              <a:t> (not Cognito)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949" y="1528175"/>
            <a:ext cx="4029624" cy="420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5801475" y="1528175"/>
            <a:ext cx="56694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GREAT OUT OF BOX EXPERIENCE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Maximum Authentication for Minimum Effort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Guides you through the configuration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GENEROUS FREE TIER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7000 users, 2 social login connections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Create multiple tenants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AUTHENTICATION IS HARD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Getting authentication and authorization right is challenging, don’t do it on your own!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</a:t>
            </a:r>
            <a:r>
              <a:rPr b="1" lang="en-US"/>
              <a:t>Cloud Development Kit</a:t>
            </a:r>
            <a:endParaRPr b="1"/>
          </a:p>
        </p:txBody>
      </p:sp>
      <p:sp>
        <p:nvSpPr>
          <p:cNvPr id="176" name="Google Shape;176;p24"/>
          <p:cNvSpPr txBox="1"/>
          <p:nvPr/>
        </p:nvSpPr>
        <p:spPr>
          <a:xfrm>
            <a:off x="3358250" y="1377250"/>
            <a:ext cx="81129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TYPESCRIPT!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CDK supports it the most, easier to include other constructs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Publish your reusable parts on NPM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Intellisense / Code Completion is usually quite good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Definitely easier than slinging YAML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Better IDE support than Terraform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BASED ON CLOUDFORMATION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Uses the AWS built-in technology for deployment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Easier to setup and get running: cdk bootstrap (just needs a bucket)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Easy CLI for running deployments: npm install -g cdk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4" y="2249424"/>
            <a:ext cx="2642616" cy="26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Static Website</a:t>
            </a:r>
            <a:r>
              <a:rPr lang="en-US"/>
              <a:t> Hosting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00" y="2576413"/>
            <a:ext cx="4678325" cy="17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5452450" y="1377250"/>
            <a:ext cx="60186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REUSE EXISTING PATTERN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S3 =&gt; CloudFront + Lambda @ EDGE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Customize the domain name, upload the code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SECURE HEADERS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Check your site against: </a:t>
            </a: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https://securityheaders.com/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CloudFront doesn’t do this by default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Lambda@EDGE to adjust headers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REDUCE OPERATIONAL COSTS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 SPA doesn’t change too often, serve from cache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Universally Unique Lexicographically Sortable Identifier</a:t>
            </a:r>
            <a:endParaRPr sz="3100"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00" y="1659330"/>
            <a:ext cx="3517925" cy="1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454300" y="3755925"/>
            <a:ext cx="4583100" cy="17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01AN4Z07BY   79KA1307SR9X4MV3</a:t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|----------| |----------------|</a:t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Timestamp       Randomness</a:t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48bits          80bits</a:t>
            </a:r>
            <a:endParaRPr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5546775" y="1528175"/>
            <a:ext cx="59244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SORTABLE GUIDS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Includes a time component and a random component, giving you the power of GUID but lexicographically sortable!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EXTRACT TIMESTAMP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Using it for the Post IDs, includes the timestamp component already, plus uniqueness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Sortable in the database by using an index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EASY NUGET LIBRARY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Nuget: NUlid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the MonotonicRng to guarantee sort order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https://github.com/RobThree/NUlid</a:t>
            </a:r>
            <a:endParaRPr sz="40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HARD Parts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0" l="6039" r="606" t="0"/>
          <a:stretch/>
        </p:blipFill>
        <p:spPr>
          <a:xfrm>
            <a:off x="5780281" y="2330796"/>
            <a:ext cx="649224" cy="463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</a:t>
            </a:r>
            <a:r>
              <a:rPr b="1" lang="en-US"/>
              <a:t>Cloud Development Kit</a:t>
            </a:r>
            <a:endParaRPr b="1"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4" y="2249424"/>
            <a:ext cx="2642616" cy="264261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3311075" y="1528175"/>
            <a:ext cx="81600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BRITTLE PROJECTS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TypeScript projects are picky about versions (pin all @aws-cdk to same version to avoid headache and weird error messages)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Hard to debug the node graph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EXPERIMENTAL API SURFACE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Some of the nicer Constructs are tagged as “Experimental”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“Experimental” APIs do NOT follow semantic versioning and can break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CDK development is fast and loose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MULTI-LANGUAGE SUPPORT (SORT OF)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Supports other languages (Python, C#, Java), but not as well as TypeScript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Most sharing is done as Python or TypeScript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3301650" y="1528175"/>
            <a:ext cx="84711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SPLIT CHOICES: “REST API” (v1) OR “HTTP API” (v2)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Documentation offers both options, different caveats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V1: More brittle, more features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CORS IS HARD TO GET RIGHT (DOCS ISSUE)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CORS is important to have, but setting it up is not clear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Allow these Headers: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"Content-Type", "X-Amz-Date", "Authorization",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"X-Api-Key", "X-Amz-Security-Token", "X-Amz-User-Agent"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Pick the origin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OPERATIONAL CHALLENGES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Troubleshooting can be challenging, logs are harder to go through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Documentation can be hot garbage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29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</a:t>
            </a:r>
            <a:r>
              <a:rPr b="1" lang="en-US"/>
              <a:t>API Gateway</a:t>
            </a:r>
            <a:endParaRPr b="1"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0" y="2246125"/>
            <a:ext cx="2638375" cy="263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to know </a:t>
            </a:r>
            <a:r>
              <a:rPr b="1" lang="en-US"/>
              <a:t>DynamoDB</a:t>
            </a:r>
            <a:endParaRPr b="1"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4" y="2249424"/>
            <a:ext cx="2642616" cy="265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3348825" y="1528175"/>
            <a:ext cx="84240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DON’T TREAT IT LIKE A RDBMS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DynamoDB has very specific requirements (like most NoSQL databases)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If you run it like a relational database, you’ll have a bad time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TRY AND TRY AGAIN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Read lots of documentation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Look at LOTS of examples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Get it wrong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Epiphany of understanding!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STILL GET IT WRONG.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OPERATIONAL CHALLENGES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Provisioning read and write, monitor usage and see how it works</a:t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1172400" y="1559850"/>
            <a:ext cx="9847200" cy="3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</a:t>
            </a:r>
            <a:r>
              <a:rPr b="1" lang="en-US"/>
              <a:t>Garo Yeriazarian</a:t>
            </a:r>
            <a:endParaRPr b="1"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600" y="1565025"/>
            <a:ext cx="2897374" cy="31029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4"/>
          <p:cNvSpPr txBox="1"/>
          <p:nvPr/>
        </p:nvSpPr>
        <p:spPr>
          <a:xfrm>
            <a:off x="5233500" y="1565025"/>
            <a:ext cx="5403900" cy="3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SOFTWARE WHISPERER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~17 years in the business (more or less)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Helping people solve problems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MANAGER, LEADER, FUNGI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Spreading mirth and merriment and software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Resolving conflict, finding a better way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HOUSTONIAN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BS CS and MBA from University of Houston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Involved with various software communities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President, Houston .NET Users Group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099825" y="4768175"/>
            <a:ext cx="135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@garoyeri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724025" y="6267450"/>
            <a:ext cx="5403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www.flaticon.com/authors/freepik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Freepik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www.flaticon.com/authors/dave-gandy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4600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31588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08575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1554600" y="5367575"/>
            <a:ext cx="101238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https://headspring.com/author/garabed-yeriazarian/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2"/>
              </a:rPr>
              <a:t>https://garoyeri.dev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Helpful </a:t>
            </a:r>
            <a:r>
              <a:rPr b="1" lang="en-US"/>
              <a:t>Links</a:t>
            </a:r>
            <a:endParaRPr b="1"/>
          </a:p>
        </p:txBody>
      </p:sp>
      <p:sp>
        <p:nvSpPr>
          <p:cNvPr id="230" name="Google Shape;230;p32"/>
          <p:cNvSpPr txBox="1"/>
          <p:nvPr/>
        </p:nvSpPr>
        <p:spPr>
          <a:xfrm>
            <a:off x="3348825" y="1528175"/>
            <a:ext cx="84240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LOCAL LAMBDA DEBUGGING (thanks Robyn!)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https://docs.aws.amazon.com/serverless-application-model/latest/developerguide/serverless-sam-cli-using-debugging.html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SETUP LOCAL AWS SERVICES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https://github.com/localstack/localstack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Source Code, Examples, Follow Up</a:t>
            </a:r>
            <a:endParaRPr b="1"/>
          </a:p>
        </p:txBody>
      </p:sp>
      <p:sp>
        <p:nvSpPr>
          <p:cNvPr id="236" name="Google Shape;236;p33"/>
          <p:cNvSpPr txBox="1"/>
          <p:nvPr/>
        </p:nvSpPr>
        <p:spPr>
          <a:xfrm>
            <a:off x="5233500" y="1565025"/>
            <a:ext cx="5403900" cy="3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SOURCE CODE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It’s on GitHub here: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https://github.com/garoyeri/laugh-and-groan</a:t>
            </a: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(more documentation and blog posts to come)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This presentation will end up on the repo in GitHub too, and some articles on my website: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https://garoyeri.dev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REACH OUT</a:t>
            </a:r>
            <a:endParaRPr b="1"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Hit me up, I’d love to talk about all this stuff!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3099825" y="4768175"/>
            <a:ext cx="1352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@garoyeri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1724025" y="6267450"/>
            <a:ext cx="5403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www.flaticon.com/authors/freepik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Freepik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www.flaticon.com/authors/dave-gandy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4600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31588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08575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1554600" y="5367575"/>
            <a:ext cx="10142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2"/>
              </a:rPr>
              <a:t>https://headspring.com/author/garabed-yeriazarian/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3"/>
              </a:rPr>
              <a:t>https://garoyeri.dev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14">
            <a:alphaModFix/>
          </a:blip>
          <a:srcRect b="0" l="8263" r="5298" t="0"/>
          <a:stretch/>
        </p:blipFill>
        <p:spPr>
          <a:xfrm>
            <a:off x="1327675" y="1410300"/>
            <a:ext cx="3747451" cy="3257674"/>
          </a:xfrm>
          <a:prstGeom prst="rect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</a:t>
            </a:r>
            <a:r>
              <a:rPr b="1" lang="en-US"/>
              <a:t>Serverless?</a:t>
            </a:r>
            <a:endParaRPr b="1"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4588" l="10223" r="8962" t="1769"/>
          <a:stretch/>
        </p:blipFill>
        <p:spPr>
          <a:xfrm>
            <a:off x="2539638" y="1308475"/>
            <a:ext cx="7112724" cy="4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75" y="631800"/>
            <a:ext cx="10782627" cy="61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650" y="0"/>
            <a:ext cx="25527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304800" y="122625"/>
            <a:ext cx="4383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https://firecracker-microvm.github.io/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28" y="0"/>
            <a:ext cx="481974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Services </a:t>
            </a:r>
            <a:r>
              <a:rPr b="1" lang="en-US"/>
              <a:t>Core Components</a:t>
            </a:r>
            <a:endParaRPr b="1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13" y="1709725"/>
            <a:ext cx="467677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303425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Compute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303425" y="3946875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8282000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8282000" y="3946875"/>
            <a:ext cx="36591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Permissions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90" y="390137"/>
            <a:ext cx="11991830" cy="60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Demolition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415" y="2160623"/>
            <a:ext cx="647175" cy="8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Easy Parts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415" y="2160623"/>
            <a:ext cx="647175" cy="8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New">
      <a:dk1>
        <a:srgbClr val="0079C1"/>
      </a:dk1>
      <a:lt1>
        <a:srgbClr val="59D2DB"/>
      </a:lt1>
      <a:dk2>
        <a:srgbClr val="00C1A8"/>
      </a:dk2>
      <a:lt2>
        <a:srgbClr val="79C5F2"/>
      </a:lt2>
      <a:accent1>
        <a:srgbClr val="C2C2C2"/>
      </a:accent1>
      <a:accent2>
        <a:srgbClr val="606060"/>
      </a:accent2>
      <a:accent3>
        <a:srgbClr val="FFDE00"/>
      </a:accent3>
      <a:accent4>
        <a:srgbClr val="EE7D1F"/>
      </a:accent4>
      <a:accent5>
        <a:srgbClr val="FFFFF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